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6"/>
    <p:restoredTop sz="94693"/>
  </p:normalViewPr>
  <p:slideViewPr>
    <p:cSldViewPr>
      <p:cViewPr>
        <p:scale>
          <a:sx n="100" d="100"/>
          <a:sy n="100" d="100"/>
        </p:scale>
        <p:origin x="-618" y="10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32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52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21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02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24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22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1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70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84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48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66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C8DDF-FFAB-405B-A3EA-6D52D3D3F393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83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jpg"/><Relationship Id="rId7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7997ADA-21E1-BE47-9BEA-B761C153F2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109" r="3422" b="-109"/>
          <a:stretch/>
        </p:blipFill>
        <p:spPr>
          <a:xfrm>
            <a:off x="1" y="-13609"/>
            <a:ext cx="9180512" cy="68791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31640" y="1238895"/>
            <a:ext cx="7772400" cy="1470025"/>
          </a:xfrm>
        </p:spPr>
        <p:txBody>
          <a:bodyPr>
            <a:normAutofit/>
          </a:bodyPr>
          <a:lstStyle/>
          <a:p>
            <a:r>
              <a:rPr lang="it-IT" sz="7200" b="1" dirty="0">
                <a:solidFill>
                  <a:schemeClr val="bg1"/>
                </a:solidFill>
              </a:rPr>
              <a:t>Quadrilateri</a:t>
            </a:r>
            <a:endParaRPr lang="it-IT" sz="7200" dirty="0">
              <a:solidFill>
                <a:schemeClr val="bg1"/>
              </a:solidFill>
            </a:endParaRPr>
          </a:p>
        </p:txBody>
      </p:sp>
      <p:pic>
        <p:nvPicPr>
          <p:cNvPr id="9" name="Immagine 8" descr="logo lattes bianco.psd">
            <a:extLst>
              <a:ext uri="{FF2B5EF4-FFF2-40B4-BE49-F238E27FC236}">
                <a16:creationId xmlns:a16="http://schemas.microsoft.com/office/drawing/2014/main" xmlns="" id="{3E9C264C-6FB1-644E-97DE-AD004F930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10604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7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0F4A5F1A-2E81-CD48-B166-F44FC0E64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Quadrilateri: caratteristiche generali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quadrilatero</a:t>
            </a:r>
            <a:r>
              <a:rPr lang="it-IT" sz="1600" dirty="0"/>
              <a:t> è un poligono che ha quattro lati. </a:t>
            </a:r>
          </a:p>
          <a:p>
            <a:pPr marL="0" indent="0">
              <a:buNone/>
            </a:pPr>
            <a:r>
              <a:rPr lang="it-IT" sz="1600" dirty="0"/>
              <a:t>Nel quadrilatero della figura si individuano: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i </a:t>
            </a:r>
            <a:r>
              <a:rPr lang="it-IT" sz="1600" b="1" dirty="0"/>
              <a:t>vertici</a:t>
            </a:r>
            <a:r>
              <a:rPr lang="it-IT" sz="1600" dirty="0"/>
              <a:t> </a:t>
            </a:r>
            <a:r>
              <a:rPr lang="it-IT" sz="1600" i="1" dirty="0"/>
              <a:t>A</a:t>
            </a:r>
            <a:r>
              <a:rPr lang="it-IT" sz="1600" dirty="0"/>
              <a:t>, </a:t>
            </a:r>
            <a:r>
              <a:rPr lang="it-IT" sz="1600" i="1" dirty="0"/>
              <a:t>B</a:t>
            </a:r>
            <a:r>
              <a:rPr lang="it-IT" sz="1600" dirty="0"/>
              <a:t>, </a:t>
            </a:r>
            <a:r>
              <a:rPr lang="it-IT" sz="1600" i="1" dirty="0"/>
              <a:t>C</a:t>
            </a:r>
            <a:r>
              <a:rPr lang="it-IT" sz="1600" dirty="0"/>
              <a:t>, </a:t>
            </a:r>
            <a:r>
              <a:rPr lang="it-IT" sz="1600" i="1" dirty="0"/>
              <a:t>D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i </a:t>
            </a:r>
            <a:r>
              <a:rPr lang="it-IT" sz="1600" b="1" dirty="0"/>
              <a:t>lati</a:t>
            </a:r>
            <a:r>
              <a:rPr lang="it-IT" sz="1600" dirty="0"/>
              <a:t> </a:t>
            </a:r>
            <a:r>
              <a:rPr lang="it-IT" sz="1600" i="1" dirty="0"/>
              <a:t>AB</a:t>
            </a:r>
            <a:r>
              <a:rPr lang="it-IT" sz="1600" dirty="0"/>
              <a:t>, </a:t>
            </a:r>
            <a:r>
              <a:rPr lang="it-IT" sz="1600" i="1" dirty="0" err="1"/>
              <a:t>BC</a:t>
            </a:r>
            <a:r>
              <a:rPr lang="it-IT" sz="1600" dirty="0"/>
              <a:t>, </a:t>
            </a:r>
            <a:r>
              <a:rPr lang="it-IT" sz="1600" i="1" dirty="0"/>
              <a:t>CD</a:t>
            </a:r>
            <a:r>
              <a:rPr lang="it-IT" sz="1600" dirty="0"/>
              <a:t>, </a:t>
            </a:r>
            <a:r>
              <a:rPr lang="it-IT" sz="1600" i="1" dirty="0"/>
              <a:t>DA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gli </a:t>
            </a:r>
            <a:r>
              <a:rPr lang="it-IT" sz="1600" b="1" dirty="0"/>
              <a:t>angoli</a:t>
            </a:r>
            <a:r>
              <a:rPr lang="it-IT" sz="1600" dirty="0"/>
              <a:t> </a:t>
            </a:r>
            <a:r>
              <a:rPr lang="it-IT" sz="1600" dirty="0">
                <a:sym typeface="Symbol"/>
              </a:rPr>
              <a:t>, , , </a:t>
            </a:r>
            <a:r>
              <a:rPr lang="it-IT" sz="1600" dirty="0"/>
              <a:t> 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le </a:t>
            </a:r>
            <a:r>
              <a:rPr lang="it-IT" sz="1600" b="1" dirty="0"/>
              <a:t>diagonali</a:t>
            </a:r>
            <a:r>
              <a:rPr lang="it-IT" sz="1600" dirty="0"/>
              <a:t> </a:t>
            </a:r>
            <a:r>
              <a:rPr lang="it-IT" sz="1600" i="1" dirty="0"/>
              <a:t>AC</a:t>
            </a:r>
            <a:r>
              <a:rPr lang="it-IT" sz="1600" dirty="0"/>
              <a:t> e </a:t>
            </a:r>
            <a:r>
              <a:rPr lang="it-IT" sz="1600" i="1" dirty="0" err="1"/>
              <a:t>BD</a:t>
            </a:r>
            <a:endParaRPr lang="it-IT" sz="1600" i="1" dirty="0"/>
          </a:p>
          <a:p>
            <a:pPr marL="0" indent="0">
              <a:buNone/>
            </a:pPr>
            <a:r>
              <a:rPr lang="it-IT" sz="1600" dirty="0"/>
              <a:t>Gli angoli i cui vertici sono estremi di uno stesso lato (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B</a:t>
            </a:r>
            <a:r>
              <a:rPr lang="it-IT" sz="1600" dirty="0"/>
              <a:t> o </a:t>
            </a:r>
            <a:r>
              <a:rPr lang="it-IT" sz="1600" i="1" dirty="0"/>
              <a:t>B</a:t>
            </a:r>
            <a:r>
              <a:rPr lang="it-IT" sz="1600" dirty="0"/>
              <a:t> e </a:t>
            </a:r>
            <a:r>
              <a:rPr lang="it-IT" sz="1600" i="1" dirty="0"/>
              <a:t>C</a:t>
            </a:r>
            <a:r>
              <a:rPr lang="it-IT" sz="1600" dirty="0"/>
              <a:t>) si dicono </a:t>
            </a:r>
            <a:r>
              <a:rPr lang="it-IT" sz="1600" b="1" dirty="0"/>
              <a:t>angoli adiacenti </a:t>
            </a:r>
            <a:r>
              <a:rPr lang="it-IT" sz="1600" dirty="0"/>
              <a:t>a uno stesso lato.</a:t>
            </a:r>
          </a:p>
          <a:p>
            <a:pPr marL="0" indent="0">
              <a:buNone/>
            </a:pPr>
            <a:r>
              <a:rPr lang="it-IT" sz="1600" dirty="0"/>
              <a:t>I lati che hanno un estremo in comune (</a:t>
            </a:r>
            <a:r>
              <a:rPr lang="it-IT" sz="1600" i="1" dirty="0"/>
              <a:t>AB</a:t>
            </a:r>
            <a:r>
              <a:rPr lang="it-IT" sz="1600" dirty="0"/>
              <a:t> e </a:t>
            </a:r>
            <a:r>
              <a:rPr lang="it-IT" sz="1600" i="1" dirty="0" err="1"/>
              <a:t>BC</a:t>
            </a:r>
            <a:r>
              <a:rPr lang="it-IT" sz="1600" dirty="0"/>
              <a:t>) si dicono </a:t>
            </a:r>
            <a:r>
              <a:rPr lang="it-IT" sz="1600" b="1" dirty="0"/>
              <a:t>lati consecutivi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I lati non consecutivi (</a:t>
            </a:r>
            <a:r>
              <a:rPr lang="it-IT" sz="1600" i="1" dirty="0"/>
              <a:t>CD</a:t>
            </a:r>
            <a:r>
              <a:rPr lang="it-IT" sz="1600" dirty="0"/>
              <a:t> e </a:t>
            </a:r>
            <a:r>
              <a:rPr lang="it-IT" sz="1600" i="1" dirty="0"/>
              <a:t>AB</a:t>
            </a:r>
            <a:r>
              <a:rPr lang="it-IT" sz="1600" dirty="0"/>
              <a:t> o </a:t>
            </a:r>
            <a:r>
              <a:rPr lang="it-IT" sz="1600" i="1" dirty="0" err="1"/>
              <a:t>BC</a:t>
            </a:r>
            <a:r>
              <a:rPr lang="it-IT" sz="1600" dirty="0"/>
              <a:t> e </a:t>
            </a:r>
            <a:r>
              <a:rPr lang="it-IT" sz="1600" i="1" dirty="0"/>
              <a:t>DA</a:t>
            </a:r>
            <a:r>
              <a:rPr lang="it-IT" sz="1600" dirty="0"/>
              <a:t>) si dicono </a:t>
            </a:r>
            <a:r>
              <a:rPr lang="it-IT" sz="1600" b="1" dirty="0"/>
              <a:t>lati opposti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Due vertici che non sono estremi di uno stesso lato (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C</a:t>
            </a:r>
            <a:r>
              <a:rPr lang="it-IT" sz="1600" dirty="0"/>
              <a:t> o </a:t>
            </a:r>
            <a:r>
              <a:rPr lang="it-IT" sz="1600" i="1" dirty="0"/>
              <a:t>B</a:t>
            </a:r>
            <a:r>
              <a:rPr lang="it-IT" sz="1600" dirty="0"/>
              <a:t> e </a:t>
            </a:r>
            <a:r>
              <a:rPr lang="it-IT" sz="1600" i="1" dirty="0"/>
              <a:t>D</a:t>
            </a:r>
            <a:r>
              <a:rPr lang="it-IT" sz="1600" dirty="0"/>
              <a:t>) si dicono </a:t>
            </a:r>
            <a:r>
              <a:rPr lang="it-IT" sz="1600" b="1" dirty="0"/>
              <a:t>vertici opposti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Sia la </a:t>
            </a:r>
            <a:r>
              <a:rPr lang="it-IT" sz="1600" b="1" dirty="0"/>
              <a:t>somma degli angoli interni</a:t>
            </a:r>
            <a:r>
              <a:rPr lang="it-IT" sz="1600" dirty="0"/>
              <a:t>, sia la </a:t>
            </a:r>
            <a:r>
              <a:rPr lang="it-IT" sz="1600" b="1" dirty="0"/>
              <a:t>somma degli angoli esterni</a:t>
            </a:r>
            <a:r>
              <a:rPr lang="it-IT" sz="1600" dirty="0"/>
              <a:t>, misura ciascuna 360°.</a:t>
            </a:r>
          </a:p>
          <a:p>
            <a:pPr marL="0" indent="0">
              <a:buNone/>
            </a:pPr>
            <a:r>
              <a:rPr lang="it-IT" sz="1600" dirty="0"/>
              <a:t>Il numero delle </a:t>
            </a:r>
            <a:r>
              <a:rPr lang="it-IT" sz="1600" b="1" dirty="0"/>
              <a:t>diagonali</a:t>
            </a:r>
            <a:r>
              <a:rPr lang="it-IT" sz="1600" dirty="0"/>
              <a:t> di ciascun quadrilatero è sempre due.</a:t>
            </a:r>
          </a:p>
          <a:p>
            <a:pPr marL="0" indent="0">
              <a:buNone/>
            </a:pPr>
            <a:r>
              <a:rPr lang="it-IT" sz="1600" dirty="0"/>
              <a:t>In un quadrilatero ogni lato è minore della somma degli altri tre lati.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6D700605-E75E-3D4B-991B-B5E55D7CE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6FFC1EC-914F-204A-9261-C7415BC88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0200"/>
            <a:ext cx="3023240" cy="15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755500DF-71D6-9242-8CD7-ABBC50DAD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Trapezio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trapezio</a:t>
            </a:r>
            <a:r>
              <a:rPr lang="it-IT" sz="1600" dirty="0"/>
              <a:t> è un quadrilatero avente due lati opposti paralleli.</a:t>
            </a:r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r>
              <a:rPr lang="it-IT" sz="1600" dirty="0"/>
              <a:t>I lati paralleli </a:t>
            </a:r>
            <a:r>
              <a:rPr lang="it-IT" sz="1600" i="1" dirty="0"/>
              <a:t>AB</a:t>
            </a:r>
            <a:r>
              <a:rPr lang="it-IT" sz="1600" dirty="0"/>
              <a:t> e </a:t>
            </a:r>
            <a:r>
              <a:rPr lang="it-IT" sz="1600" i="1" dirty="0"/>
              <a:t>CD</a:t>
            </a:r>
            <a:r>
              <a:rPr lang="it-IT" sz="1600" dirty="0"/>
              <a:t> sono le basi: </a:t>
            </a:r>
            <a:r>
              <a:rPr lang="it-IT" sz="1600" i="1" dirty="0"/>
              <a:t>AB</a:t>
            </a:r>
            <a:r>
              <a:rPr lang="it-IT" sz="1600" dirty="0"/>
              <a:t> è la </a:t>
            </a:r>
            <a:r>
              <a:rPr lang="it-IT" sz="1600" b="1" dirty="0"/>
              <a:t>base maggiore</a:t>
            </a:r>
            <a:r>
              <a:rPr lang="it-IT" sz="1600" dirty="0"/>
              <a:t> (</a:t>
            </a:r>
            <a:r>
              <a:rPr lang="it-IT" sz="1600" b="1" i="1" dirty="0" err="1"/>
              <a:t>b</a:t>
            </a:r>
            <a:r>
              <a:rPr lang="it-IT" sz="1600" b="1" i="1" baseline="-25000" dirty="0" err="1"/>
              <a:t>M</a:t>
            </a:r>
            <a:r>
              <a:rPr lang="it-IT" sz="1600" dirty="0"/>
              <a:t>), </a:t>
            </a:r>
            <a:r>
              <a:rPr lang="it-IT" sz="1600" i="1" dirty="0"/>
              <a:t>CD</a:t>
            </a:r>
            <a:r>
              <a:rPr lang="it-IT" sz="1600" dirty="0"/>
              <a:t> è la </a:t>
            </a:r>
            <a:r>
              <a:rPr lang="it-IT" sz="1600" b="1" dirty="0"/>
              <a:t>base minore</a:t>
            </a:r>
            <a:r>
              <a:rPr lang="it-IT" sz="1600" dirty="0"/>
              <a:t> (</a:t>
            </a:r>
            <a:r>
              <a:rPr lang="it-IT" sz="1600" b="1" i="1" dirty="0" err="1"/>
              <a:t>b</a:t>
            </a:r>
            <a:r>
              <a:rPr lang="it-IT" sz="1600" b="1" i="1" baseline="-25000" dirty="0" err="1"/>
              <a:t>m</a:t>
            </a:r>
            <a:r>
              <a:rPr lang="it-IT" sz="1600" dirty="0"/>
              <a:t>).</a:t>
            </a:r>
          </a:p>
          <a:p>
            <a:pPr marL="234900" indent="-234900"/>
            <a:r>
              <a:rPr lang="it-IT" sz="1600" dirty="0"/>
              <a:t>I lati non paralleli (</a:t>
            </a:r>
            <a:r>
              <a:rPr lang="it-IT" sz="1600" i="1" dirty="0" err="1"/>
              <a:t>BC</a:t>
            </a:r>
            <a:r>
              <a:rPr lang="it-IT" sz="1600" dirty="0"/>
              <a:t> e </a:t>
            </a:r>
            <a:r>
              <a:rPr lang="it-IT" sz="1600" i="1" dirty="0"/>
              <a:t>DA</a:t>
            </a:r>
            <a:r>
              <a:rPr lang="it-IT" sz="1600" dirty="0"/>
              <a:t>) sono i </a:t>
            </a:r>
            <a:r>
              <a:rPr lang="it-IT" sz="1600" b="1" dirty="0"/>
              <a:t>lati obliqui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I due angoli 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B</a:t>
            </a:r>
            <a:r>
              <a:rPr lang="it-IT" sz="1600" dirty="0"/>
              <a:t> sono gli </a:t>
            </a:r>
            <a:r>
              <a:rPr lang="it-IT" sz="1600" b="1" dirty="0"/>
              <a:t>angoli alla base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La distanza fra le due basi (</a:t>
            </a:r>
            <a:r>
              <a:rPr lang="it-IT" sz="1600" i="1" dirty="0" err="1"/>
              <a:t>DH</a:t>
            </a:r>
            <a:r>
              <a:rPr lang="it-IT" sz="1600" dirty="0"/>
              <a:t> o </a:t>
            </a:r>
            <a:r>
              <a:rPr lang="it-IT" sz="1600" i="1" dirty="0" err="1"/>
              <a:t>CK</a:t>
            </a:r>
            <a:r>
              <a:rPr lang="it-IT" sz="1600" dirty="0"/>
              <a:t>) è l’</a:t>
            </a:r>
            <a:r>
              <a:rPr lang="it-IT" sz="1600" b="1" dirty="0"/>
              <a:t>altezza</a:t>
            </a:r>
            <a:r>
              <a:rPr lang="it-IT" sz="1600" dirty="0"/>
              <a:t> del trapezio.</a:t>
            </a:r>
          </a:p>
          <a:p>
            <a:pPr marL="234900" indent="-234900"/>
            <a:r>
              <a:rPr lang="it-IT" sz="1600" dirty="0"/>
              <a:t>I segmenti </a:t>
            </a:r>
            <a:r>
              <a:rPr lang="it-IT" sz="1600" i="1" dirty="0"/>
              <a:t>AH</a:t>
            </a:r>
            <a:r>
              <a:rPr lang="it-IT" sz="1600" dirty="0"/>
              <a:t> e </a:t>
            </a:r>
            <a:r>
              <a:rPr lang="it-IT" sz="1600" i="1" dirty="0"/>
              <a:t>KB</a:t>
            </a:r>
            <a:r>
              <a:rPr lang="it-IT" sz="1600" dirty="0"/>
              <a:t> sono le </a:t>
            </a:r>
            <a:r>
              <a:rPr lang="it-IT" sz="1600" b="1" dirty="0"/>
              <a:t>proiezioni ortogonali </a:t>
            </a:r>
            <a:r>
              <a:rPr lang="it-IT" sz="1600" dirty="0"/>
              <a:t>rispettivamente dei lati obliqui </a:t>
            </a:r>
            <a:r>
              <a:rPr lang="it-IT" sz="1600" i="1" dirty="0"/>
              <a:t>DA</a:t>
            </a:r>
            <a:r>
              <a:rPr lang="it-IT" sz="1600" dirty="0"/>
              <a:t> e </a:t>
            </a:r>
            <a:r>
              <a:rPr lang="it-IT" sz="1600" i="1" dirty="0" err="1"/>
              <a:t>BC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Gli angoli adiacenti ai lati obliqui (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D</a:t>
            </a:r>
            <a:r>
              <a:rPr lang="it-IT" sz="1600" dirty="0"/>
              <a:t> o </a:t>
            </a:r>
            <a:r>
              <a:rPr lang="it-IT" sz="1600" i="1" dirty="0"/>
              <a:t>B</a:t>
            </a:r>
            <a:r>
              <a:rPr lang="it-IT" sz="1600" dirty="0"/>
              <a:t> e </a:t>
            </a:r>
            <a:r>
              <a:rPr lang="it-IT" sz="1600" i="1" dirty="0"/>
              <a:t>C</a:t>
            </a:r>
            <a:r>
              <a:rPr lang="it-IT" sz="1600" dirty="0"/>
              <a:t>) sono </a:t>
            </a:r>
            <a:r>
              <a:rPr lang="it-IT" sz="1600" b="1" dirty="0"/>
              <a:t>supplementari</a:t>
            </a:r>
            <a:r>
              <a:rPr lang="it-IT" sz="1600" dirty="0"/>
              <a:t>, cioè la loro somma misura 180°.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F40D691F-DD53-6A41-95DC-61AB90BD4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884B561-05CF-5145-8957-614DC61C0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21083"/>
            <a:ext cx="2743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8593A16-DD41-D243-B442-E13C8BA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95" y="3102102"/>
            <a:ext cx="1446233" cy="8501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46F9D1C-31BD-974F-A4F2-A72D43859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6927"/>
            <a:ext cx="4162808" cy="850151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085787B4-2E57-484F-A311-D31DD75B3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Trapezio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0345"/>
                <a:ext cx="6203032" cy="504056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TRAPEZIO RETTANGOLO</a:t>
                </a:r>
              </a:p>
              <a:p>
                <a:pPr marL="0" indent="0">
                  <a:buNone/>
                </a:pPr>
                <a:r>
                  <a:rPr lang="it-IT" sz="1600" dirty="0"/>
                  <a:t>Se uno dei lati obliqui è perpendicolare alle basi, il trapezio è </a:t>
                </a:r>
                <a:r>
                  <a:rPr lang="it-IT" sz="1600" b="1" dirty="0"/>
                  <a:t>rettangolo</a:t>
                </a:r>
                <a:r>
                  <a:rPr lang="it-IT" sz="1600" dirty="0"/>
                  <a:t>: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gli angoli </a:t>
                </a:r>
                <a:r>
                  <a:rPr lang="it-IT" sz="1600" i="1" dirty="0"/>
                  <a:t>A</a:t>
                </a:r>
                <a:r>
                  <a:rPr lang="it-IT" sz="1600" dirty="0"/>
                  <a:t> e </a:t>
                </a:r>
                <a:r>
                  <a:rPr lang="it-IT" sz="1600" i="1" dirty="0"/>
                  <a:t>D</a:t>
                </a:r>
                <a:r>
                  <a:rPr lang="it-IT" sz="1600" dirty="0"/>
                  <a:t> misurano 90°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i="1" dirty="0"/>
                  <a:t>DA</a:t>
                </a:r>
                <a:r>
                  <a:rPr lang="it-IT" sz="1600" dirty="0"/>
                  <a:t> = </a:t>
                </a:r>
                <a:r>
                  <a:rPr lang="it-IT" sz="1600" i="1" dirty="0"/>
                  <a:t>CH</a:t>
                </a:r>
                <a:r>
                  <a:rPr lang="it-IT" sz="1600" dirty="0"/>
                  <a:t> = altezza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i="1" dirty="0" err="1"/>
                  <a:t>HB</a:t>
                </a:r>
                <a:r>
                  <a:rPr lang="it-IT" sz="1600" dirty="0"/>
                  <a:t> = </a:t>
                </a:r>
                <a:r>
                  <a:rPr lang="it-IT" sz="1600" i="1" dirty="0"/>
                  <a:t>AB</a:t>
                </a:r>
                <a:r>
                  <a:rPr lang="it-IT" sz="1600" dirty="0"/>
                  <a:t> </a:t>
                </a:r>
                <a:r>
                  <a:rPr lang="it-IT" sz="1600" dirty="0">
                    <a:sym typeface="Symbol"/>
                  </a:rPr>
                  <a:t> </a:t>
                </a:r>
                <a:r>
                  <a:rPr lang="it-IT" sz="1600" i="1" dirty="0">
                    <a:sym typeface="Symbol"/>
                  </a:rPr>
                  <a:t>CD</a:t>
                </a:r>
              </a:p>
              <a:p>
                <a:pPr>
                  <a:buFontTx/>
                  <a:buChar char="-"/>
                </a:pPr>
                <a:endParaRPr lang="it-IT" sz="16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  <a:sym typeface="Symbol"/>
                  </a:rPr>
                  <a:t>TRAPEZIO ISOSCELE</a:t>
                </a:r>
              </a:p>
              <a:p>
                <a:pPr marL="0" indent="0">
                  <a:buNone/>
                </a:pPr>
                <a:r>
                  <a:rPr lang="it-IT" sz="1600" dirty="0"/>
                  <a:t>Se i due lati obliqui sono congruenti, il trapezio è </a:t>
                </a:r>
                <a:r>
                  <a:rPr lang="it-IT" sz="1600" b="1" dirty="0"/>
                  <a:t>isoscele</a:t>
                </a:r>
                <a:r>
                  <a:rPr lang="it-IT" sz="1600" dirty="0"/>
                  <a:t>: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gli angoli adiacenti a una stessa base sono congruenti</a:t>
                </a:r>
                <a:endParaRPr lang="it-IT" sz="1600" i="1" dirty="0"/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le diagonali </a:t>
                </a:r>
                <a:r>
                  <a:rPr lang="it-IT" sz="1600" i="1" dirty="0"/>
                  <a:t>AC</a:t>
                </a:r>
                <a:r>
                  <a:rPr lang="it-IT" sz="1600" dirty="0"/>
                  <a:t> e </a:t>
                </a:r>
                <a:r>
                  <a:rPr lang="it-IT" sz="1600" i="1" dirty="0" err="1"/>
                  <a:t>BD</a:t>
                </a:r>
                <a:r>
                  <a:rPr lang="it-IT" sz="1600" dirty="0"/>
                  <a:t> sono congruenti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le proiezioni ortogonali </a:t>
                </a:r>
                <a:r>
                  <a:rPr lang="it-IT" sz="1600" i="1" dirty="0"/>
                  <a:t>AH</a:t>
                </a:r>
                <a:r>
                  <a:rPr lang="it-IT" sz="1600" dirty="0"/>
                  <a:t> e </a:t>
                </a:r>
                <a:r>
                  <a:rPr lang="it-IT" sz="1600" i="1" dirty="0"/>
                  <a:t>KB</a:t>
                </a:r>
                <a:r>
                  <a:rPr lang="it-IT" sz="1600" dirty="0"/>
                  <a:t> sono </a:t>
                </a:r>
                <a:r>
                  <a:rPr lang="it-IT" sz="1600" dirty="0" smtClean="0"/>
                  <a:t>congruenti:</a:t>
                </a:r>
                <a:endParaRPr lang="it-IT" sz="1600" dirty="0"/>
              </a:p>
              <a:p>
                <a:pPr marL="0" indent="0">
                  <a:buNone/>
                </a:pPr>
                <a:r>
                  <a:rPr lang="it-IT" sz="1600" i="1" dirty="0" smtClean="0"/>
                  <a:t>	AH</a:t>
                </a:r>
                <a:r>
                  <a:rPr lang="it-IT" sz="1600" dirty="0" smtClean="0"/>
                  <a:t> </a:t>
                </a:r>
                <a:r>
                  <a:rPr lang="it-IT" sz="1600" dirty="0"/>
                  <a:t>= </a:t>
                </a:r>
                <a:r>
                  <a:rPr lang="it-IT" sz="1600" i="1" dirty="0"/>
                  <a:t>KB</a:t>
                </a:r>
                <a:r>
                  <a:rPr lang="it-IT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𝐴𝐵</m:t>
                        </m:r>
                        <m:r>
                          <a:rPr lang="it-IT" sz="1600" b="0" i="1" smtClean="0">
                            <a:latin typeface="Cambria Math"/>
                          </a:rPr>
                          <m:t> − </m:t>
                        </m:r>
                        <m:r>
                          <a:rPr lang="it-IT" sz="1600" b="0" i="1" smtClean="0">
                            <a:latin typeface="Cambria Math"/>
                          </a:rPr>
                          <m:t>𝐶𝐷</m:t>
                        </m:r>
                      </m:num>
                      <m:den>
                        <m:r>
                          <a:rPr lang="it-IT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it-IT" sz="1600" dirty="0"/>
              </a:p>
              <a:p>
                <a:pPr>
                  <a:buFontTx/>
                  <a:buChar char="-"/>
                </a:pPr>
                <a:endParaRPr lang="it-IT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TRAPEZIO SCALENO</a:t>
                </a:r>
              </a:p>
              <a:p>
                <a:pPr marL="0" indent="0">
                  <a:buNone/>
                </a:pPr>
                <a:r>
                  <a:rPr lang="it-IT" sz="1600" dirty="0"/>
                  <a:t>Se i lati non sono congruenti il trapezio è </a:t>
                </a:r>
                <a:r>
                  <a:rPr lang="it-IT" sz="1600" b="1" dirty="0"/>
                  <a:t>scaleno</a:t>
                </a:r>
                <a:r>
                  <a:rPr lang="it-IT" sz="1600" dirty="0"/>
                  <a:t> e non gode di particolari proprietà.</a:t>
                </a:r>
              </a:p>
              <a:p>
                <a:pPr marL="0" indent="0">
                  <a:buNone/>
                </a:pPr>
                <a:endParaRPr lang="it-IT" sz="1600" dirty="0"/>
              </a:p>
              <a:p>
                <a:pPr>
                  <a:buFontTx/>
                  <a:buChar char="-"/>
                </a:pPr>
                <a:endParaRPr lang="it-IT" sz="16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0345"/>
                <a:ext cx="6203032" cy="5040560"/>
              </a:xfrm>
              <a:blipFill rotWithShape="1">
                <a:blip r:embed="rId5"/>
                <a:stretch>
                  <a:fillRect l="-491" t="-3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06CE7E35-1664-1340-A973-87EDE1E44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B897CE2-0B9F-5443-842A-9ADE5ECE9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76" y="1461494"/>
            <a:ext cx="1765300" cy="11303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D3EC7795-CD83-E746-B9F4-7F6DEEAD32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330235"/>
            <a:ext cx="1865237" cy="10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B333A7E-4884-CB46-A7E0-6A567C90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46" y="1850520"/>
            <a:ext cx="2133600" cy="1054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E3B8E94-87F6-8D4C-AD91-96D96C051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1447800" cy="1219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7D5842DE-0ACC-E04C-BC5F-A9B06737E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46" y="3706275"/>
            <a:ext cx="1727200" cy="9271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BC08562C-C995-2444-BB1C-730D1E479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706275"/>
            <a:ext cx="1582372" cy="10908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40515C78-B50A-7C43-904C-63B4B6F89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/>
          <a:stretch/>
        </p:blipFill>
        <p:spPr>
          <a:xfrm>
            <a:off x="5419680" y="3792605"/>
            <a:ext cx="1635817" cy="813355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B6A2743F-1112-8549-8B04-9D9437FBF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Parallelogramma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8012" y="1484784"/>
            <a:ext cx="860647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parallelogramma </a:t>
            </a:r>
            <a:r>
              <a:rPr lang="it-IT" sz="1600" dirty="0"/>
              <a:t>è un quadrilatero avente i lati opposti paralleli.</a:t>
            </a:r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r>
              <a:rPr lang="it-IT" sz="1600" dirty="0"/>
              <a:t>I lati opposti (</a:t>
            </a:r>
            <a:r>
              <a:rPr lang="it-IT" sz="1600" i="1" dirty="0"/>
              <a:t>AB</a:t>
            </a:r>
            <a:r>
              <a:rPr lang="it-IT" sz="1600" dirty="0"/>
              <a:t> e </a:t>
            </a:r>
            <a:r>
              <a:rPr lang="it-IT" sz="1600" i="1" dirty="0"/>
              <a:t>CD</a:t>
            </a:r>
            <a:r>
              <a:rPr lang="it-IT" sz="1600" dirty="0"/>
              <a:t> o </a:t>
            </a:r>
            <a:r>
              <a:rPr lang="it-IT" sz="1600" i="1" dirty="0"/>
              <a:t>BC</a:t>
            </a:r>
            <a:r>
              <a:rPr lang="it-IT" sz="1600" dirty="0"/>
              <a:t> e </a:t>
            </a:r>
            <a:r>
              <a:rPr lang="it-IT" sz="1600" i="1" dirty="0"/>
              <a:t>DA</a:t>
            </a:r>
            <a:r>
              <a:rPr lang="it-IT" sz="1600" dirty="0"/>
              <a:t>) sono le </a:t>
            </a:r>
            <a:r>
              <a:rPr lang="it-IT" sz="1600" b="1" dirty="0"/>
              <a:t>basi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La distanza fra due basi è l’</a:t>
            </a:r>
            <a:r>
              <a:rPr lang="it-IT" sz="1600" b="1" dirty="0"/>
              <a:t>altezza</a:t>
            </a:r>
            <a:r>
              <a:rPr lang="it-IT" sz="1600" dirty="0"/>
              <a:t>: </a:t>
            </a:r>
            <a:r>
              <a:rPr lang="it-IT" sz="1600" i="1" dirty="0"/>
              <a:t>CH</a:t>
            </a:r>
            <a:r>
              <a:rPr lang="it-IT" sz="1600" dirty="0"/>
              <a:t> è l’altezza relativa al lato </a:t>
            </a:r>
            <a:r>
              <a:rPr lang="it-IT" sz="1600" i="1" dirty="0"/>
              <a:t>AB</a:t>
            </a:r>
            <a:r>
              <a:rPr lang="it-IT" sz="1600" dirty="0"/>
              <a:t>, </a:t>
            </a:r>
            <a:r>
              <a:rPr lang="it-IT" sz="1600" i="1" dirty="0" err="1"/>
              <a:t>CK</a:t>
            </a:r>
            <a:r>
              <a:rPr lang="it-IT" sz="1600" dirty="0"/>
              <a:t> è l’altezza relativa al lato </a:t>
            </a:r>
            <a:r>
              <a:rPr lang="it-IT" sz="1600" i="1" dirty="0"/>
              <a:t>DA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234000" indent="-234000"/>
            <a:r>
              <a:rPr lang="it-IT" sz="1600" dirty="0"/>
              <a:t>Gli angoli adiacenti a uno stesso lato sono supplementari:</a:t>
            </a:r>
          </a:p>
          <a:p>
            <a:pPr marL="234000" indent="-234000">
              <a:buNone/>
            </a:pPr>
            <a:r>
              <a:rPr lang="it-IT" sz="1600" i="1" dirty="0"/>
              <a:t>	</a:t>
            </a:r>
            <a:r>
              <a:rPr lang="it-IT" sz="1600" i="1" dirty="0" smtClean="0"/>
              <a:t>	A</a:t>
            </a:r>
            <a:r>
              <a:rPr lang="it-IT" sz="1600" dirty="0" smtClean="0"/>
              <a:t> </a:t>
            </a:r>
            <a:r>
              <a:rPr lang="it-IT" sz="1600" dirty="0"/>
              <a:t>+ </a:t>
            </a:r>
            <a:r>
              <a:rPr lang="it-IT" sz="1600" i="1" dirty="0"/>
              <a:t>B</a:t>
            </a:r>
            <a:r>
              <a:rPr lang="it-IT" sz="1600" dirty="0"/>
              <a:t> = </a:t>
            </a:r>
            <a:r>
              <a:rPr lang="it-IT" sz="1600" i="1" dirty="0"/>
              <a:t>B</a:t>
            </a:r>
            <a:r>
              <a:rPr lang="it-IT" sz="1600" dirty="0"/>
              <a:t> + </a:t>
            </a:r>
            <a:r>
              <a:rPr lang="it-IT" sz="1600" i="1" dirty="0"/>
              <a:t>C</a:t>
            </a:r>
            <a:r>
              <a:rPr lang="it-IT" sz="1600" dirty="0"/>
              <a:t> = </a:t>
            </a:r>
            <a:r>
              <a:rPr lang="it-IT" sz="1600" i="1" dirty="0"/>
              <a:t>C</a:t>
            </a:r>
            <a:r>
              <a:rPr lang="it-IT" sz="1600" dirty="0"/>
              <a:t> + </a:t>
            </a:r>
            <a:r>
              <a:rPr lang="it-IT" sz="1600" i="1" dirty="0"/>
              <a:t>D</a:t>
            </a:r>
            <a:r>
              <a:rPr lang="it-IT" sz="1600" dirty="0"/>
              <a:t> = </a:t>
            </a:r>
            <a:r>
              <a:rPr lang="it-IT" sz="1600" i="1" dirty="0"/>
              <a:t>D</a:t>
            </a:r>
            <a:r>
              <a:rPr lang="it-IT" sz="1600" dirty="0"/>
              <a:t> + </a:t>
            </a:r>
            <a:r>
              <a:rPr lang="it-IT" sz="1600" i="1" dirty="0"/>
              <a:t>A</a:t>
            </a:r>
            <a:r>
              <a:rPr lang="it-IT" sz="1600" dirty="0"/>
              <a:t> = 180°</a:t>
            </a:r>
          </a:p>
          <a:p>
            <a:pPr marL="234000" indent="-234000"/>
            <a:r>
              <a:rPr lang="it-IT" sz="1600" dirty="0"/>
              <a:t>I lati opposti e gli angoli opposti sono congruenti.</a:t>
            </a:r>
          </a:p>
          <a:p>
            <a:pPr marL="234000" indent="-234000"/>
            <a:r>
              <a:rPr lang="it-IT" sz="1600" dirty="0"/>
              <a:t>Le diagonali si dividono scambievolmente a metà:</a:t>
            </a:r>
          </a:p>
          <a:p>
            <a:pPr marL="234000" indent="-234000">
              <a:buNone/>
            </a:pPr>
            <a:r>
              <a:rPr lang="it-IT" sz="1600" dirty="0"/>
              <a:t>	</a:t>
            </a:r>
            <a:r>
              <a:rPr lang="it-IT" sz="1600" dirty="0" smtClean="0"/>
              <a:t>	</a:t>
            </a:r>
            <a:r>
              <a:rPr lang="it-IT" sz="1600" i="1" dirty="0" smtClean="0"/>
              <a:t>AO</a:t>
            </a:r>
            <a:r>
              <a:rPr lang="it-IT" sz="1600" dirty="0" smtClean="0"/>
              <a:t> </a:t>
            </a:r>
            <a:r>
              <a:rPr lang="it-IT" sz="1600" dirty="0"/>
              <a:t>= </a:t>
            </a:r>
            <a:r>
              <a:rPr lang="it-IT" sz="1600" i="1" dirty="0"/>
              <a:t>OC</a:t>
            </a:r>
            <a:r>
              <a:rPr lang="it-IT" sz="1600" dirty="0"/>
              <a:t> 	</a:t>
            </a:r>
            <a:r>
              <a:rPr lang="it-IT" sz="1600" dirty="0" smtClean="0"/>
              <a:t>	e </a:t>
            </a:r>
            <a:r>
              <a:rPr lang="it-IT" sz="1600" dirty="0"/>
              <a:t>	</a:t>
            </a:r>
            <a:r>
              <a:rPr lang="it-IT" sz="1600" i="1" dirty="0"/>
              <a:t>BO</a:t>
            </a:r>
            <a:r>
              <a:rPr lang="it-IT" sz="1600" dirty="0"/>
              <a:t> = </a:t>
            </a:r>
            <a:r>
              <a:rPr lang="it-IT" sz="1600" i="1" dirty="0"/>
              <a:t>OD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B3DA08EB-6FB3-1D47-BB8A-A2A62E6383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B6AA158B-35A0-FF4F-9557-DFE461D3C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Rettangolo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rettangolo </a:t>
            </a:r>
            <a:r>
              <a:rPr lang="it-IT" sz="1600" dirty="0"/>
              <a:t>è un parallelogramma avente i quattro angoli retti.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234000" indent="-234000"/>
            <a:r>
              <a:rPr lang="it-IT" sz="1600" dirty="0"/>
              <a:t>Le diagonali sono congruenti:</a:t>
            </a:r>
          </a:p>
          <a:p>
            <a:pPr marL="234000" indent="-234000">
              <a:buNone/>
            </a:pPr>
            <a:r>
              <a:rPr lang="it-IT" sz="1600" dirty="0"/>
              <a:t>	</a:t>
            </a:r>
            <a:r>
              <a:rPr lang="it-IT" sz="1600" dirty="0" smtClean="0"/>
              <a:t>	</a:t>
            </a:r>
            <a:r>
              <a:rPr lang="it-IT" sz="1600" i="1" dirty="0" smtClean="0"/>
              <a:t>AC</a:t>
            </a:r>
            <a:r>
              <a:rPr lang="it-IT" sz="1600" dirty="0" smtClean="0"/>
              <a:t> </a:t>
            </a:r>
            <a:r>
              <a:rPr lang="it-IT" sz="1600" dirty="0"/>
              <a:t>= </a:t>
            </a:r>
            <a:r>
              <a:rPr lang="it-IT" sz="1600" i="1" dirty="0" err="1"/>
              <a:t>BD</a:t>
            </a:r>
            <a:endParaRPr lang="it-IT" sz="1600" b="1" dirty="0"/>
          </a:p>
          <a:p>
            <a:pPr marL="234000" indent="-234000"/>
            <a:r>
              <a:rPr lang="it-IT" sz="1600" dirty="0"/>
              <a:t>Un parallelogramma avente le diagonali congruenti è un rettangolo.</a:t>
            </a:r>
          </a:p>
          <a:p>
            <a:pPr marL="234000" indent="-234000"/>
            <a:r>
              <a:rPr lang="it-IT" sz="1600" dirty="0"/>
              <a:t>Ogni rettangolo gode delle proprietà comuni a tutti i parallelogrammi.</a:t>
            </a:r>
          </a:p>
          <a:p>
            <a:pPr marL="0" indent="0">
              <a:buNone/>
            </a:pPr>
            <a:endParaRPr lang="it-IT" sz="2000" b="1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1E82A9B0-44F6-F942-B547-3A35A9E23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E89090E-EEB6-9144-A403-6CB6CE61D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04864"/>
            <a:ext cx="1689100" cy="1130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04212A2-8DCA-7842-B6CC-CBB03D6B4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2164738"/>
            <a:ext cx="1689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31FA3775-F4CE-D747-827E-28648ECE7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-10265" y="-2061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Rombo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rombo </a:t>
            </a:r>
            <a:r>
              <a:rPr lang="it-IT" sz="1600" dirty="0"/>
              <a:t>è un parallelogramma avente i quattro lati congruenti.</a:t>
            </a:r>
          </a:p>
          <a:p>
            <a:pPr marL="0" indent="0">
              <a:buNone/>
            </a:pPr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r>
              <a:rPr lang="it-IT" sz="1600" dirty="0"/>
              <a:t>Ogni lato può essere considerato come </a:t>
            </a:r>
            <a:r>
              <a:rPr lang="it-IT" sz="1600" b="1" dirty="0"/>
              <a:t>base</a:t>
            </a:r>
            <a:r>
              <a:rPr lang="it-IT" sz="1600" dirty="0"/>
              <a:t>.</a:t>
            </a:r>
          </a:p>
          <a:p>
            <a:pPr marL="234000" indent="-234000"/>
            <a:r>
              <a:rPr lang="it-IT" sz="1600" dirty="0"/>
              <a:t>Il segmento di perpendicolare che unisce la base a un vertice opposto si chiama </a:t>
            </a:r>
            <a:r>
              <a:rPr lang="it-IT" sz="1600" b="1" dirty="0"/>
              <a:t>altezza</a:t>
            </a:r>
            <a:r>
              <a:rPr lang="it-IT" sz="1600" dirty="0"/>
              <a:t> (</a:t>
            </a:r>
            <a:r>
              <a:rPr lang="it-IT" sz="1600" i="1" dirty="0"/>
              <a:t>AK</a:t>
            </a:r>
            <a:r>
              <a:rPr lang="it-IT" sz="1600" dirty="0"/>
              <a:t> e </a:t>
            </a:r>
            <a:r>
              <a:rPr lang="it-IT" sz="1600" i="1" dirty="0" err="1"/>
              <a:t>BH</a:t>
            </a:r>
            <a:r>
              <a:rPr lang="it-IT" sz="1600" dirty="0"/>
              <a:t> sono le altezze relative al lato </a:t>
            </a:r>
            <a:r>
              <a:rPr lang="it-IT" sz="1600" i="1" dirty="0"/>
              <a:t>CD</a:t>
            </a:r>
            <a:r>
              <a:rPr lang="it-IT" sz="1600" dirty="0"/>
              <a:t>).</a:t>
            </a:r>
          </a:p>
          <a:p>
            <a:pPr marL="234000" indent="-234000"/>
            <a:r>
              <a:rPr lang="it-IT" sz="1600" dirty="0"/>
              <a:t>Le diagonali sono perpendicolari e bisettrici degli angoli:</a:t>
            </a:r>
          </a:p>
          <a:p>
            <a:pPr marL="234000" indent="-234000">
              <a:buNone/>
            </a:pPr>
            <a:r>
              <a:rPr lang="it-IT" sz="1600"/>
              <a:t>	</a:t>
            </a:r>
            <a:r>
              <a:rPr lang="it-IT" sz="1600" smtClean="0"/>
              <a:t>	</a:t>
            </a:r>
            <a:r>
              <a:rPr lang="it-IT" sz="1600" i="1" smtClean="0"/>
              <a:t>AC</a:t>
            </a:r>
            <a:r>
              <a:rPr lang="it-IT" sz="1600" smtClean="0"/>
              <a:t> </a:t>
            </a:r>
            <a:r>
              <a:rPr lang="it-IT" sz="1600" dirty="0">
                <a:sym typeface="Symbol"/>
              </a:rPr>
              <a:t> </a:t>
            </a:r>
            <a:r>
              <a:rPr lang="it-IT" sz="1600" i="1" dirty="0" err="1">
                <a:sym typeface="Symbol"/>
              </a:rPr>
              <a:t>BD</a:t>
            </a:r>
            <a:endParaRPr lang="it-IT" sz="1600" dirty="0"/>
          </a:p>
          <a:p>
            <a:pPr marL="234000" indent="-234000"/>
            <a:r>
              <a:rPr lang="it-IT" sz="1600" dirty="0"/>
              <a:t>Se un parallelogramma ha le diagonali perpendicolari è un rombo.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8EAA598A-7BEB-E743-A173-E2308759A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4E2AEF2-2746-1547-999A-B57C96423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04864"/>
            <a:ext cx="1333500" cy="1358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7DF683E-EA72-EC4C-B532-A7B4A29F8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01" y="2166764"/>
            <a:ext cx="1371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xmlns="" id="{DC64CE40-EC83-F340-911C-1C906100A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Quadrato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quadrato</a:t>
            </a:r>
            <a:r>
              <a:rPr lang="it-IT" sz="1600" dirty="0"/>
              <a:t> è un parallelogramma che ha tutti i lati congruenti e tutti gli angoli retti.</a:t>
            </a:r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r>
              <a:rPr lang="it-IT" sz="1600" dirty="0"/>
              <a:t>Le diagonali sono congruenti, perpendicolari e bisettrici degli angoli.</a:t>
            </a:r>
          </a:p>
          <a:p>
            <a:pPr marL="234900" indent="-234900"/>
            <a:r>
              <a:rPr lang="it-IT" sz="1600" dirty="0"/>
              <a:t>Se un parallelogramma ha le diagonali congruenti e perpendicolari è un quadrato.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600" dirty="0"/>
              <a:t>Si possono rappresentare tutti i quadrilateri con un diagramma di </a:t>
            </a:r>
            <a:r>
              <a:rPr lang="it-IT" sz="1600" dirty="0" err="1"/>
              <a:t>Venn</a:t>
            </a:r>
            <a:r>
              <a:rPr lang="it-IT" sz="1600" dirty="0"/>
              <a:t>: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xmlns="" id="{6D93E766-EF88-214D-827B-114C97BF3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B740680-F40E-3646-AD61-B039115C0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28706"/>
            <a:ext cx="1511300" cy="1066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251B9EC-119D-4745-A1A8-4AA73704D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16" y="2161000"/>
            <a:ext cx="1511300" cy="1104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EC5BD80-CBAC-594F-9139-511D56E9C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6" y="4581218"/>
            <a:ext cx="38735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573</Words>
  <Application>Microsoft Office PowerPoint</Application>
  <PresentationFormat>Presentazione su schermo (4:3)</PresentationFormat>
  <Paragraphs>100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Quadrilateri</vt:lpstr>
      <vt:lpstr>Quadrilateri: caratteristiche generali</vt:lpstr>
      <vt:lpstr>Trapezio</vt:lpstr>
      <vt:lpstr>Trapezio</vt:lpstr>
      <vt:lpstr>Parallelogramma</vt:lpstr>
      <vt:lpstr>Rettangolo</vt:lpstr>
      <vt:lpstr>Rombo</vt:lpstr>
      <vt:lpstr>Quadrato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Quadrilateri</dc:title>
  <dc:creator>Elisa Favro</dc:creator>
  <cp:lastModifiedBy>Elisa Favro</cp:lastModifiedBy>
  <cp:revision>24</cp:revision>
  <dcterms:created xsi:type="dcterms:W3CDTF">2020-05-11T09:05:56Z</dcterms:created>
  <dcterms:modified xsi:type="dcterms:W3CDTF">2020-05-15T13:56:27Z</dcterms:modified>
</cp:coreProperties>
</file>